
<file path=[Content_Types].xml><?xml version="1.0" encoding="utf-8"?>
<Types xmlns="http://schemas.openxmlformats.org/package/2006/content-types">
  <Default Extension="png" ContentType="image/png"/>
  <Default Extension="pdf" ContentType="application/pd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8" r:id="rId3"/>
    <p:sldId id="260" r:id="rId4"/>
    <p:sldId id="272" r:id="rId5"/>
    <p:sldId id="266" r:id="rId6"/>
    <p:sldId id="281" r:id="rId7"/>
    <p:sldId id="261" r:id="rId8"/>
    <p:sldId id="280" r:id="rId9"/>
    <p:sldId id="285" r:id="rId10"/>
    <p:sldId id="286" r:id="rId11"/>
    <p:sldId id="270" r:id="rId12"/>
    <p:sldId id="287" r:id="rId13"/>
    <p:sldId id="279" r:id="rId14"/>
    <p:sldId id="283" r:id="rId15"/>
    <p:sldId id="288" r:id="rId16"/>
  </p:sldIdLst>
  <p:sldSz cx="9144000" cy="6858000" type="screen4x3"/>
  <p:notesSz cx="6858000" cy="99472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32" autoAdjust="0"/>
    <p:restoredTop sz="98380" autoAdjust="0"/>
  </p:normalViewPr>
  <p:slideViewPr>
    <p:cSldViewPr>
      <p:cViewPr>
        <p:scale>
          <a:sx n="77" d="100"/>
          <a:sy n="77" d="100"/>
        </p:scale>
        <p:origin x="-960" y="-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4" d="100"/>
          <a:sy n="84" d="100"/>
        </p:scale>
        <p:origin x="-3144" y="-78"/>
      </p:cViewPr>
      <p:guideLst>
        <p:guide orient="horz" pos="3133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973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06" tIns="45703" rIns="91406" bIns="45703" numCol="1" anchor="t" anchorCtr="0" compatLnSpc="1">
            <a:prstTxWarp prst="textNoShape">
              <a:avLst/>
            </a:prstTxWarp>
          </a:bodyPr>
          <a:lstStyle>
            <a:lvl1pPr defTabSz="914785">
              <a:defRPr sz="1200"/>
            </a:lvl1pPr>
          </a:lstStyle>
          <a:p>
            <a:endParaRPr lang="en-US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4" y="0"/>
            <a:ext cx="2971800" cy="4973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06" tIns="45703" rIns="91406" bIns="45703" numCol="1" anchor="t" anchorCtr="0" compatLnSpc="1">
            <a:prstTxWarp prst="textNoShape">
              <a:avLst/>
            </a:prstTxWarp>
          </a:bodyPr>
          <a:lstStyle>
            <a:lvl1pPr algn="r" defTabSz="914785">
              <a:defRPr sz="1200"/>
            </a:lvl1pPr>
          </a:lstStyle>
          <a:p>
            <a:endParaRPr lang="en-US"/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8186"/>
            <a:ext cx="2971800" cy="4973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06" tIns="45703" rIns="91406" bIns="45703" numCol="1" anchor="b" anchorCtr="0" compatLnSpc="1">
            <a:prstTxWarp prst="textNoShape">
              <a:avLst/>
            </a:prstTxWarp>
          </a:bodyPr>
          <a:lstStyle>
            <a:lvl1pPr defTabSz="914785">
              <a:defRPr sz="1200"/>
            </a:lvl1pPr>
          </a:lstStyle>
          <a:p>
            <a:endParaRPr lang="en-US"/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4" y="9448186"/>
            <a:ext cx="2971800" cy="4973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06" tIns="45703" rIns="91406" bIns="45703" numCol="1" anchor="b" anchorCtr="0" compatLnSpc="1">
            <a:prstTxWarp prst="textNoShape">
              <a:avLst/>
            </a:prstTxWarp>
          </a:bodyPr>
          <a:lstStyle>
            <a:lvl1pPr algn="r" defTabSz="914785">
              <a:defRPr sz="1200"/>
            </a:lvl1pPr>
          </a:lstStyle>
          <a:p>
            <a:fld id="{479F1520-C649-4291-B7D3-AA0D76086D8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9910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973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923" tIns="46462" rIns="92923" bIns="46462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4" y="0"/>
            <a:ext cx="2971800" cy="4973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923" tIns="46462" rIns="92923" bIns="46462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42975" y="746125"/>
            <a:ext cx="4972050" cy="3730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724958"/>
            <a:ext cx="5486400" cy="44762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923" tIns="46462" rIns="92923" bIns="4646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8186"/>
            <a:ext cx="2971800" cy="4973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923" tIns="46462" rIns="92923" bIns="46462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4" y="9448186"/>
            <a:ext cx="2971800" cy="4973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923" tIns="46462" rIns="92923" bIns="46462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CC75225-980C-4576-B8B6-851FE0D6C83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9292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C75225-980C-4576-B8B6-851FE0D6C834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2517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.pd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.pd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Nov., 2018; </a:t>
            </a:r>
            <a:r>
              <a:rPr lang="en-US" dirty="0" err="1" smtClean="0"/>
              <a:t>Gabarone</a:t>
            </a:r>
            <a:r>
              <a:rPr lang="en-US" dirty="0" smtClean="0"/>
              <a:t> v.1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dirty="0" smtClean="0"/>
              <a:t>CODATA 2018 General Assembly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DD08BF-B687-4E63-9648-66DC966AB9A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0712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Sep., 2016; Denver v.4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CODATA 2016 General Assembly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957EEB-D96B-4829-B50F-E531042801A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12085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Sep., 2016; Denver v.4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CODATA 2016 General Assembly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A76FCC-1DF5-4BE9-9A85-8390E2753B6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2815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Sep., 2016; Denver v.4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CODATA 2016 General Assembly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4DB845C5-B33B-4848-895B-1B0D1D0C24B9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8" name="Picture 7" descr="codatalogo-ungrouped.eps"/>
          <p:cNvPicPr>
            <a:picLocks noChangeAspect="1"/>
          </p:cNvPicPr>
          <p:nvPr userDrawn="1"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0" y="0"/>
            <a:ext cx="1392955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49715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Sep., 2016; Denver v.4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CODATA 2016 General Assembly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90F14F9A-BFF2-4F3E-AA6C-8F2901AE2D2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2170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Nov., 2018; </a:t>
            </a:r>
            <a:r>
              <a:rPr lang="en-US" dirty="0" err="1" smtClean="0"/>
              <a:t>Gabarone</a:t>
            </a:r>
            <a:r>
              <a:rPr lang="en-US" dirty="0" smtClean="0"/>
              <a:t> v.1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dirty="0" smtClean="0"/>
              <a:t>CODATA 2018 General Assembly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1AD7F5-5D27-41B9-94B4-38BB5803F881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7" name="Picture 6" descr="codatalogo-ungrouped.eps"/>
          <p:cNvPicPr>
            <a:picLocks noChangeAspect="1"/>
          </p:cNvPicPr>
          <p:nvPr userDrawn="1"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0" y="0"/>
            <a:ext cx="1392955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5761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Sep., 2016; Denver v.4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CODATA 2016 General Assembly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FA44B3-0C82-46F1-AD42-013F03F8EDB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8689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Sep., 2016; Denver v.4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CODATA 2016 General Assembly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E2E6B5-91B4-4D40-9432-36455A45F7E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788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Sep., 2016; Denver v.4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CODATA 2016 General Assembly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C474D2-3638-4221-90E5-B6B385AA048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6047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Sep., 2016; Denver v.4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CODATA 2016 General Assembly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18672F-16C0-4341-827E-C6ABC285388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2578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Sep., 2016; Denver v.4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CODATA 2016 General Assembly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C92A5A-FC0F-42BF-84F4-639CDAEAAC0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2522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Sep., 2016; Denver v.4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CODATA 2016 General Assembly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AEBDA6-1777-4041-8832-25C0BD6F5D6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2890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Sep., 2016; Denver v.4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CODATA 2016 General Assembly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D16F20-F14F-4E4B-92BF-84BD43A8397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6929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r>
              <a:rPr lang="en-US" dirty="0" smtClean="0"/>
              <a:t>Sep., 2016; Denver v.4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r>
              <a:rPr lang="en-CA" smtClean="0"/>
              <a:t>CODATA 2016 General Assembly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F78514A-B70A-431C-A72E-34BD2F0F1C4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hdr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.pd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4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5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6.e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7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.pd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Nov., 2018; </a:t>
            </a:r>
            <a:r>
              <a:rPr lang="en-US" dirty="0" err="1" smtClean="0"/>
              <a:t>Gabarone</a:t>
            </a:r>
            <a:r>
              <a:rPr lang="en-US" dirty="0" smtClean="0"/>
              <a:t> </a:t>
            </a:r>
            <a:r>
              <a:rPr lang="en-US" dirty="0" smtClean="0"/>
              <a:t>v.4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3608040" cy="476250"/>
          </a:xfrm>
        </p:spPr>
        <p:txBody>
          <a:bodyPr/>
          <a:lstStyle/>
          <a:p>
            <a:r>
              <a:rPr lang="en-CA" dirty="0" smtClean="0"/>
              <a:t>CODATA 2018 General Assembly</a:t>
            </a:r>
            <a:endParaRPr lang="en-US" dirty="0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827088" y="1844824"/>
            <a:ext cx="7705725" cy="2448371"/>
          </a:xfrm>
          <a:prstGeom prst="rect">
            <a:avLst/>
          </a:prstGeom>
          <a:solidFill>
            <a:schemeClr val="accent5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CA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93750" y="2261988"/>
            <a:ext cx="7772400" cy="1470025"/>
          </a:xfrm>
        </p:spPr>
        <p:txBody>
          <a:bodyPr/>
          <a:lstStyle/>
          <a:p>
            <a:r>
              <a:rPr lang="en-CA" dirty="0" smtClean="0"/>
              <a:t>Financial Report</a:t>
            </a:r>
            <a:r>
              <a:rPr lang="en-CA" dirty="0"/>
              <a:t/>
            </a:r>
            <a:br>
              <a:rPr lang="en-CA" dirty="0"/>
            </a:br>
            <a:r>
              <a:rPr lang="en-CA" dirty="0"/>
              <a:t>to the </a:t>
            </a:r>
            <a:r>
              <a:rPr lang="en-CA" dirty="0" smtClean="0"/>
              <a:t>2018 CODATA General Assembly 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91680" y="4653136"/>
            <a:ext cx="6400800" cy="1152128"/>
          </a:xfrm>
        </p:spPr>
        <p:txBody>
          <a:bodyPr/>
          <a:lstStyle/>
          <a:p>
            <a:r>
              <a:rPr lang="en-CA" dirty="0"/>
              <a:t>John Broome</a:t>
            </a:r>
          </a:p>
          <a:p>
            <a:r>
              <a:rPr lang="en-CA" sz="1800" dirty="0" smtClean="0"/>
              <a:t>CODATA Treasurer</a:t>
            </a:r>
            <a:endParaRPr lang="en-CA" sz="1800" dirty="0"/>
          </a:p>
          <a:p>
            <a:endParaRPr lang="en-US" dirty="0"/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468313" y="333375"/>
            <a:ext cx="2590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800"/>
          </a:p>
        </p:txBody>
      </p:sp>
      <p:pic>
        <p:nvPicPr>
          <p:cNvPr id="8" name="Picture 7" descr="codatalogo-ungrouped.eps"/>
          <p:cNvPicPr>
            <a:picLocks noChangeAspect="1"/>
          </p:cNvPicPr>
          <p:nvPr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3727690" y="188640"/>
            <a:ext cx="1904520" cy="1476632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D08BF-B687-4E63-9648-66DC966AB9A9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Nov., 2018; </a:t>
            </a:r>
            <a:r>
              <a:rPr lang="en-US" dirty="0" err="1"/>
              <a:t>Gabarone</a:t>
            </a:r>
            <a:r>
              <a:rPr lang="en-US" dirty="0"/>
              <a:t> </a:t>
            </a:r>
            <a:r>
              <a:rPr lang="en-US" dirty="0" smtClean="0"/>
              <a:t>v.4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dirty="0" smtClean="0"/>
              <a:t>CODATA 2018 General Assembly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845C5-B33B-4848-895B-1B0D1D0C24B9}" type="slidenum">
              <a:rPr lang="en-US" smtClean="0"/>
              <a:pPr/>
              <a:t>10</a:t>
            </a:fld>
            <a:endParaRPr lang="en-US"/>
          </a:p>
        </p:txBody>
      </p:sp>
      <p:graphicFrame>
        <p:nvGraphicFramePr>
          <p:cNvPr id="3" name="Content Placeholder 2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634080346"/>
              </p:ext>
            </p:extLst>
          </p:nvPr>
        </p:nvGraphicFramePr>
        <p:xfrm>
          <a:off x="1887538" y="509588"/>
          <a:ext cx="5008562" cy="5573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5" name="Worksheet" r:id="rId3" imgW="2867130" imgH="3190983" progId="Excel.Sheet.12">
                  <p:embed/>
                </p:oleObj>
              </mc:Choice>
              <mc:Fallback>
                <p:oleObj name="Worksheet" r:id="rId3" imgW="2867130" imgH="3190983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887538" y="509588"/>
                        <a:ext cx="5008562" cy="55737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04496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00522998"/>
              </p:ext>
            </p:extLst>
          </p:nvPr>
        </p:nvGraphicFramePr>
        <p:xfrm>
          <a:off x="1907704" y="1665357"/>
          <a:ext cx="5472608" cy="40833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4" name="Worksheet" r:id="rId3" imgW="8543778" imgH="6105633" progId="Excel.Sheet.12">
                  <p:embed/>
                </p:oleObj>
              </mc:Choice>
              <mc:Fallback>
                <p:oleObj name="Worksheet" r:id="rId3" imgW="8543778" imgH="6105633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907704" y="1665357"/>
                        <a:ext cx="5472608" cy="408338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1619672" y="192881"/>
            <a:ext cx="7416824" cy="1143000"/>
          </a:xfrm>
          <a:solidFill>
            <a:schemeClr val="accent5"/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en-CA" sz="4000" b="1" dirty="0" smtClean="0">
                <a:solidFill>
                  <a:schemeClr val="tx1"/>
                </a:solidFill>
              </a:rPr>
              <a:t>2017</a:t>
            </a:r>
            <a:r>
              <a:rPr lang="en-CA" sz="4000" b="1" dirty="0" smtClean="0"/>
              <a:t> </a:t>
            </a:r>
            <a:r>
              <a:rPr lang="en-CA" sz="4000" b="1" dirty="0"/>
              <a:t>Expenditure Distribution </a:t>
            </a:r>
            <a:endParaRPr lang="en-US" sz="4000" b="1" dirty="0"/>
          </a:p>
        </p:txBody>
      </p:sp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2915816" y="3861048"/>
            <a:ext cx="139814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CA" sz="1400" b="1" dirty="0"/>
              <a:t>Governance &amp;</a:t>
            </a:r>
          </a:p>
          <a:p>
            <a:r>
              <a:rPr lang="en-CA" sz="1400" b="1" dirty="0"/>
              <a:t> Meetings</a:t>
            </a:r>
            <a:endParaRPr lang="en-US" sz="1400" b="1" dirty="0"/>
          </a:p>
        </p:txBody>
      </p:sp>
      <p:sp>
        <p:nvSpPr>
          <p:cNvPr id="20488" name="Text Box 8"/>
          <p:cNvSpPr txBox="1">
            <a:spLocks noChangeArrowheads="1"/>
          </p:cNvSpPr>
          <p:nvPr/>
        </p:nvSpPr>
        <p:spPr bwMode="auto">
          <a:xfrm>
            <a:off x="4644008" y="2141025"/>
            <a:ext cx="83113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CA" sz="1400" b="1" dirty="0"/>
              <a:t>Task Groups</a:t>
            </a:r>
            <a:endParaRPr lang="en-US" sz="1400" b="1" dirty="0"/>
          </a:p>
        </p:txBody>
      </p:sp>
      <p:sp>
        <p:nvSpPr>
          <p:cNvPr id="20489" name="Text Box 9"/>
          <p:cNvSpPr txBox="1">
            <a:spLocks noChangeArrowheads="1"/>
          </p:cNvSpPr>
          <p:nvPr/>
        </p:nvSpPr>
        <p:spPr bwMode="auto">
          <a:xfrm>
            <a:off x="3805821" y="6453336"/>
            <a:ext cx="736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CA" sz="1400" dirty="0">
                <a:solidFill>
                  <a:schemeClr val="bg1"/>
                </a:solidFill>
              </a:rPr>
              <a:t>Admin.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788024" y="3414662"/>
            <a:ext cx="18722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b="1" dirty="0" smtClean="0"/>
              <a:t>Administration &amp; Core Functions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689189" y="2672450"/>
            <a:ext cx="11166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b="1" dirty="0" smtClean="0"/>
              <a:t>Strategic Activities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Nov., 2018; </a:t>
            </a:r>
            <a:r>
              <a:rPr lang="en-US" dirty="0" err="1"/>
              <a:t>Gabarone</a:t>
            </a:r>
            <a:r>
              <a:rPr lang="en-US" dirty="0"/>
              <a:t> </a:t>
            </a:r>
            <a:r>
              <a:rPr lang="en-US" dirty="0" smtClean="0"/>
              <a:t>v.4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dirty="0" smtClean="0"/>
              <a:t>CODATA 2018 General Assembly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AD7F5-5D27-41B9-94B4-38BB5803F881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236296" y="2852936"/>
            <a:ext cx="576064" cy="1800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" name="Rectangle 9"/>
          <p:cNvSpPr/>
          <p:nvPr/>
        </p:nvSpPr>
        <p:spPr>
          <a:xfrm>
            <a:off x="1619672" y="1628800"/>
            <a:ext cx="432048" cy="43204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79512" y="6237312"/>
            <a:ext cx="2133600" cy="476250"/>
          </a:xfrm>
        </p:spPr>
        <p:txBody>
          <a:bodyPr/>
          <a:lstStyle/>
          <a:p>
            <a:r>
              <a:rPr lang="en-US" dirty="0"/>
              <a:t>Nov., 2018; </a:t>
            </a:r>
            <a:r>
              <a:rPr lang="en-US" dirty="0" err="1"/>
              <a:t>Gabarone</a:t>
            </a:r>
            <a:r>
              <a:rPr lang="en-US" dirty="0"/>
              <a:t> </a:t>
            </a:r>
            <a:r>
              <a:rPr lang="en-US" dirty="0" smtClean="0"/>
              <a:t>v.4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AD7F5-5D27-41B9-94B4-38BB5803F881}" type="slidenum">
              <a:rPr lang="en-US" smtClean="0"/>
              <a:pPr/>
              <a:t>12</a:t>
            </a:fld>
            <a:endParaRPr lang="en-US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20684945"/>
              </p:ext>
            </p:extLst>
          </p:nvPr>
        </p:nvGraphicFramePr>
        <p:xfrm>
          <a:off x="2123728" y="188640"/>
          <a:ext cx="5976664" cy="65691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5" name="Worksheet" r:id="rId3" imgW="4419600" imgH="4857750" progId="Excel.Sheet.12">
                  <p:embed/>
                </p:oleObj>
              </mc:Choice>
              <mc:Fallback>
                <p:oleObj name="Worksheet" r:id="rId3" imgW="4419600" imgH="485775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23728" y="188640"/>
                        <a:ext cx="5976664" cy="656917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49535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1835696" y="476672"/>
            <a:ext cx="5905500" cy="936402"/>
          </a:xfrm>
          <a:solidFill>
            <a:schemeClr val="accent5"/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b="1" dirty="0" smtClean="0"/>
              <a:t>Summary</a:t>
            </a:r>
            <a:r>
              <a:rPr lang="en-US" sz="3600" dirty="0" smtClean="0"/>
              <a:t> </a:t>
            </a:r>
            <a:endParaRPr lang="en-US" sz="3200" i="1" dirty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412776"/>
            <a:ext cx="8229600" cy="4392488"/>
          </a:xfrm>
        </p:spPr>
        <p:txBody>
          <a:bodyPr/>
          <a:lstStyle/>
          <a:p>
            <a:pPr marL="0" indent="0">
              <a:buNone/>
            </a:pPr>
            <a:r>
              <a:rPr lang="en-CA" sz="2400" b="1" u="sng" dirty="0" smtClean="0"/>
              <a:t>2017</a:t>
            </a:r>
          </a:p>
          <a:p>
            <a:r>
              <a:rPr lang="en-CA" sz="2000" dirty="0" smtClean="0"/>
              <a:t>No issues were identified in the 2017 audit.</a:t>
            </a:r>
          </a:p>
          <a:p>
            <a:r>
              <a:rPr lang="en-CA" sz="2000" dirty="0" smtClean="0"/>
              <a:t>The deficit was ~47K Euros </a:t>
            </a:r>
            <a:r>
              <a:rPr lang="en-CA" sz="2000" dirty="0" smtClean="0"/>
              <a:t>- </a:t>
            </a:r>
            <a:r>
              <a:rPr lang="en-CA" sz="2000" dirty="0" smtClean="0"/>
              <a:t>close to the EC</a:t>
            </a:r>
            <a:r>
              <a:rPr lang="en-CA" sz="2000" dirty="0" smtClean="0"/>
              <a:t> budget.</a:t>
            </a:r>
            <a:endParaRPr lang="en-CA" sz="2000" dirty="0" smtClean="0"/>
          </a:p>
          <a:p>
            <a:r>
              <a:rPr lang="en-CA" sz="2000" dirty="0"/>
              <a:t>A</a:t>
            </a:r>
            <a:r>
              <a:rPr lang="en-CA" sz="2000" dirty="0" smtClean="0"/>
              <a:t>ssets </a:t>
            </a:r>
            <a:r>
              <a:rPr lang="en-CA" sz="2000" dirty="0" smtClean="0"/>
              <a:t>remained</a:t>
            </a:r>
            <a:r>
              <a:rPr lang="en-CA" sz="2000" dirty="0" smtClean="0"/>
              <a:t> </a:t>
            </a:r>
            <a:r>
              <a:rPr lang="en-CA" sz="2000" dirty="0" smtClean="0"/>
              <a:t>adequate to </a:t>
            </a:r>
            <a:r>
              <a:rPr lang="en-CA" sz="2000" dirty="0" smtClean="0"/>
              <a:t>cover </a:t>
            </a:r>
            <a:r>
              <a:rPr lang="en-CA" sz="2000" dirty="0" smtClean="0"/>
              <a:t>1 year of operations.</a:t>
            </a:r>
            <a:endParaRPr lang="en-CA" sz="1400" dirty="0"/>
          </a:p>
          <a:p>
            <a:r>
              <a:rPr lang="en-CA" sz="2000" dirty="0"/>
              <a:t>I</a:t>
            </a:r>
            <a:r>
              <a:rPr lang="en-CA" sz="2000" dirty="0" smtClean="0"/>
              <a:t>ncreased spending areas:  Strategic activities, administration, meeting travel.</a:t>
            </a:r>
          </a:p>
          <a:p>
            <a:r>
              <a:rPr lang="en-CA" sz="2000" dirty="0" smtClean="0"/>
              <a:t>Task </a:t>
            </a:r>
            <a:r>
              <a:rPr lang="en-CA" sz="2000" dirty="0"/>
              <a:t>Groups spent </a:t>
            </a:r>
            <a:r>
              <a:rPr lang="en-CA" sz="2000" dirty="0" smtClean="0"/>
              <a:t>~100% </a:t>
            </a:r>
            <a:r>
              <a:rPr lang="en-CA" sz="2000" dirty="0"/>
              <a:t>of allocated funds in 2017</a:t>
            </a:r>
          </a:p>
          <a:p>
            <a:endParaRPr lang="en-CA" sz="2000" dirty="0" smtClean="0"/>
          </a:p>
          <a:p>
            <a:pPr marL="0" indent="0">
              <a:buNone/>
            </a:pPr>
            <a:r>
              <a:rPr lang="en-CA" sz="2400" b="1" u="sng" dirty="0" smtClean="0"/>
              <a:t>2018</a:t>
            </a:r>
          </a:p>
          <a:p>
            <a:r>
              <a:rPr lang="en-CA" sz="2000" dirty="0" smtClean="0"/>
              <a:t>The </a:t>
            </a:r>
            <a:r>
              <a:rPr lang="en-CA" sz="2000" dirty="0"/>
              <a:t>2018 budget </a:t>
            </a:r>
            <a:r>
              <a:rPr lang="en-CA" sz="2000" dirty="0" smtClean="0"/>
              <a:t>was reduced </a:t>
            </a:r>
            <a:r>
              <a:rPr lang="en-CA" sz="2000" dirty="0" smtClean="0"/>
              <a:t>by 43K Euros and balanced.</a:t>
            </a:r>
          </a:p>
          <a:p>
            <a:r>
              <a:rPr lang="en-CA" sz="2000" dirty="0" smtClean="0"/>
              <a:t>Decreased spending on governance and meetings. </a:t>
            </a:r>
          </a:p>
          <a:p>
            <a:r>
              <a:rPr lang="en-CA" sz="2000" dirty="0" smtClean="0"/>
              <a:t>New </a:t>
            </a:r>
            <a:r>
              <a:rPr lang="en-CA" sz="2000" dirty="0"/>
              <a:t>sources of income are required to increase activities.</a:t>
            </a:r>
          </a:p>
          <a:p>
            <a:endParaRPr lang="en-CA" sz="2000" dirty="0"/>
          </a:p>
          <a:p>
            <a:endParaRPr lang="en-CA" sz="2000" dirty="0" smtClean="0"/>
          </a:p>
          <a:p>
            <a:endParaRPr lang="en-CA" sz="1400" dirty="0" smtClean="0"/>
          </a:p>
          <a:p>
            <a:endParaRPr lang="en-CA" sz="1800" dirty="0"/>
          </a:p>
          <a:p>
            <a:endParaRPr lang="en-CA" sz="1800" dirty="0"/>
          </a:p>
          <a:p>
            <a:endParaRPr lang="en-CA" sz="1800" dirty="0" smtClean="0"/>
          </a:p>
          <a:p>
            <a:endParaRPr lang="en-US" sz="24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Nov., 2018; </a:t>
            </a:r>
            <a:r>
              <a:rPr lang="en-US" dirty="0" err="1"/>
              <a:t>Gabarone</a:t>
            </a:r>
            <a:r>
              <a:rPr lang="en-US" dirty="0"/>
              <a:t> </a:t>
            </a:r>
            <a:r>
              <a:rPr lang="en-US" dirty="0" smtClean="0"/>
              <a:t>v.4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dirty="0" smtClean="0"/>
              <a:t>CODATA 2018 General Assembly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AD7F5-5D27-41B9-94B4-38BB5803F881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5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CA" dirty="0" smtClean="0"/>
              <a:t>Thank you for your attention</a:t>
            </a:r>
            <a:r>
              <a:rPr lang="en-CA" dirty="0"/>
              <a:t>!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AD7F5-5D27-41B9-94B4-38BB5803F881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7833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7482137"/>
              </p:ext>
            </p:extLst>
          </p:nvPr>
        </p:nvGraphicFramePr>
        <p:xfrm>
          <a:off x="1577527" y="1916832"/>
          <a:ext cx="7347757" cy="37444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5" name="Worksheet" r:id="rId3" imgW="5495778" imgH="2866917" progId="Excel.Sheet.12">
                  <p:embed/>
                </p:oleObj>
              </mc:Choice>
              <mc:Fallback>
                <p:oleObj name="Worksheet" r:id="rId3" imgW="5495778" imgH="2866917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77527" y="1916832"/>
                        <a:ext cx="7347757" cy="374441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1691680" y="192881"/>
            <a:ext cx="7344816" cy="1143000"/>
          </a:xfrm>
          <a:solidFill>
            <a:schemeClr val="accent5"/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en-CA" sz="4000" b="1" dirty="0" smtClean="0">
                <a:solidFill>
                  <a:schemeClr val="tx1"/>
                </a:solidFill>
              </a:rPr>
              <a:t>2018 Budget</a:t>
            </a:r>
            <a:r>
              <a:rPr lang="en-CA" sz="4000" b="1" dirty="0" smtClean="0"/>
              <a:t> </a:t>
            </a:r>
            <a:r>
              <a:rPr lang="en-CA" sz="4000" b="1" dirty="0"/>
              <a:t>Distribution </a:t>
            </a:r>
            <a:endParaRPr lang="en-US" sz="4000" b="1" dirty="0"/>
          </a:p>
        </p:txBody>
      </p:sp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2548435" y="3789040"/>
            <a:ext cx="139814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CA" sz="1400" b="1" dirty="0"/>
              <a:t>Governance &amp;</a:t>
            </a:r>
          </a:p>
          <a:p>
            <a:r>
              <a:rPr lang="en-CA" sz="1400" b="1" dirty="0"/>
              <a:t> Meetings</a:t>
            </a:r>
            <a:endParaRPr lang="en-US" sz="1400" b="1" dirty="0"/>
          </a:p>
        </p:txBody>
      </p:sp>
      <p:sp>
        <p:nvSpPr>
          <p:cNvPr id="20488" name="Text Box 8"/>
          <p:cNvSpPr txBox="1">
            <a:spLocks noChangeArrowheads="1"/>
          </p:cNvSpPr>
          <p:nvPr/>
        </p:nvSpPr>
        <p:spPr bwMode="auto">
          <a:xfrm>
            <a:off x="4644008" y="2141025"/>
            <a:ext cx="86409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CA" sz="1400" b="1" dirty="0"/>
              <a:t>Task Groups</a:t>
            </a:r>
            <a:endParaRPr lang="en-US" sz="1400" b="1" dirty="0"/>
          </a:p>
        </p:txBody>
      </p:sp>
      <p:sp>
        <p:nvSpPr>
          <p:cNvPr id="20489" name="Text Box 9"/>
          <p:cNvSpPr txBox="1">
            <a:spLocks noChangeArrowheads="1"/>
          </p:cNvSpPr>
          <p:nvPr/>
        </p:nvSpPr>
        <p:spPr bwMode="auto">
          <a:xfrm>
            <a:off x="3805821" y="6453336"/>
            <a:ext cx="736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CA" sz="1400" dirty="0">
                <a:solidFill>
                  <a:schemeClr val="bg1"/>
                </a:solidFill>
              </a:rPr>
              <a:t>Admin.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788024" y="3414662"/>
            <a:ext cx="18722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b="1" dirty="0" smtClean="0"/>
              <a:t>Administration &amp; Core Functions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689189" y="2672450"/>
            <a:ext cx="11166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b="1" dirty="0" smtClean="0"/>
              <a:t>Strategic Activities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Nov., 2018; </a:t>
            </a:r>
            <a:r>
              <a:rPr lang="en-US" dirty="0" err="1"/>
              <a:t>Gabarone</a:t>
            </a:r>
            <a:r>
              <a:rPr lang="en-US" dirty="0"/>
              <a:t> </a:t>
            </a:r>
            <a:r>
              <a:rPr lang="en-US" dirty="0" smtClean="0"/>
              <a:t>v.3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dirty="0" smtClean="0"/>
              <a:t>CODATA 2018 General Assembly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AD7F5-5D27-41B9-94B4-38BB5803F881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740352" y="1700808"/>
            <a:ext cx="1403648" cy="42484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" name="Rectangle 9"/>
          <p:cNvSpPr/>
          <p:nvPr/>
        </p:nvSpPr>
        <p:spPr>
          <a:xfrm>
            <a:off x="1475656" y="1628800"/>
            <a:ext cx="432048" cy="43204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2" name="Rectangle 11"/>
          <p:cNvSpPr/>
          <p:nvPr/>
        </p:nvSpPr>
        <p:spPr>
          <a:xfrm>
            <a:off x="1475656" y="1628800"/>
            <a:ext cx="6408712" cy="5122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3" name="Rectangle 12"/>
          <p:cNvSpPr/>
          <p:nvPr/>
        </p:nvSpPr>
        <p:spPr>
          <a:xfrm>
            <a:off x="1547664" y="5301208"/>
            <a:ext cx="6624736" cy="5760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66003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1763688" y="401167"/>
            <a:ext cx="5832648" cy="863600"/>
          </a:xfrm>
          <a:prstGeom prst="rect">
            <a:avLst/>
          </a:prstGeom>
          <a:solidFill>
            <a:schemeClr val="accent5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CA" b="1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/>
              <a:t>2017</a:t>
            </a:r>
            <a:r>
              <a:rPr lang="en-CA" dirty="0" smtClean="0"/>
              <a:t> </a:t>
            </a:r>
            <a:r>
              <a:rPr lang="en-CA" b="1" dirty="0" smtClean="0"/>
              <a:t>Audit</a:t>
            </a:r>
            <a:endParaRPr lang="en-US" b="1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5212" y="2492896"/>
            <a:ext cx="8229600" cy="2836912"/>
          </a:xfrm>
        </p:spPr>
        <p:txBody>
          <a:bodyPr/>
          <a:lstStyle/>
          <a:p>
            <a:r>
              <a:rPr lang="en-CA" sz="2400" dirty="0" smtClean="0"/>
              <a:t>Audit </a:t>
            </a:r>
            <a:r>
              <a:rPr lang="en-CA" sz="2400" dirty="0"/>
              <a:t>prepared by Chartered Accountants </a:t>
            </a:r>
            <a:r>
              <a:rPr lang="en-CA" sz="2400" dirty="0" err="1" smtClean="0"/>
              <a:t>Sadec-Akelys</a:t>
            </a:r>
            <a:r>
              <a:rPr lang="en-CA" sz="2400" dirty="0" smtClean="0"/>
              <a:t> (Paris) </a:t>
            </a:r>
            <a:r>
              <a:rPr lang="en-CA" sz="2400" dirty="0"/>
              <a:t>in </a:t>
            </a:r>
            <a:r>
              <a:rPr lang="en-CA" sz="2400" dirty="0" smtClean="0"/>
              <a:t>Euros </a:t>
            </a:r>
            <a:r>
              <a:rPr lang="en-CA" sz="2400" dirty="0"/>
              <a:t>using accrual method</a:t>
            </a:r>
            <a:r>
              <a:rPr lang="en-CA" sz="2400" dirty="0" smtClean="0"/>
              <a:t>.</a:t>
            </a:r>
          </a:p>
          <a:p>
            <a:r>
              <a:rPr lang="en-CA" sz="2400" dirty="0" smtClean="0"/>
              <a:t>No issues were identified by the auditor.</a:t>
            </a:r>
            <a:endParaRPr lang="en-CA" sz="2400" dirty="0"/>
          </a:p>
          <a:p>
            <a:r>
              <a:rPr lang="en-CA" sz="2400" dirty="0" smtClean="0"/>
              <a:t>Dues </a:t>
            </a:r>
            <a:r>
              <a:rPr lang="en-CA" sz="2400" dirty="0"/>
              <a:t>to time constraints and complexity, a summary </a:t>
            </a:r>
            <a:r>
              <a:rPr lang="en-CA" sz="2400" dirty="0" smtClean="0"/>
              <a:t>of the 2017 audit and 2018 budget is presented</a:t>
            </a:r>
            <a:r>
              <a:rPr lang="en-CA" sz="2400" dirty="0"/>
              <a:t> </a:t>
            </a:r>
            <a:r>
              <a:rPr lang="en-CA" sz="2400" dirty="0" smtClean="0"/>
              <a:t>here.</a:t>
            </a:r>
            <a:endParaRPr lang="en-CA" sz="24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Nov., 2018; </a:t>
            </a:r>
            <a:r>
              <a:rPr lang="en-US" dirty="0" err="1" smtClean="0"/>
              <a:t>Gabarone</a:t>
            </a:r>
            <a:r>
              <a:rPr lang="en-US" dirty="0" smtClean="0"/>
              <a:t> </a:t>
            </a:r>
            <a:r>
              <a:rPr lang="en-US" dirty="0" smtClean="0"/>
              <a:t>v.4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dirty="0" smtClean="0"/>
              <a:t>CODATA 2018 General Assembly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AD7F5-5D27-41B9-94B4-38BB5803F881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44" name="Rectangle 76"/>
          <p:cNvSpPr>
            <a:spLocks noChangeArrowheads="1"/>
          </p:cNvSpPr>
          <p:nvPr/>
        </p:nvSpPr>
        <p:spPr bwMode="auto">
          <a:xfrm>
            <a:off x="1331913" y="549275"/>
            <a:ext cx="6408737" cy="863600"/>
          </a:xfrm>
          <a:prstGeom prst="rect">
            <a:avLst/>
          </a:prstGeom>
          <a:solidFill>
            <a:schemeClr val="accent5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CA" b="1" dirty="0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258888" y="549275"/>
            <a:ext cx="6624637" cy="796925"/>
          </a:xfrm>
          <a:noFill/>
        </p:spPr>
        <p:txBody>
          <a:bodyPr/>
          <a:lstStyle/>
          <a:p>
            <a:r>
              <a:rPr lang="en-CA" b="1" dirty="0" smtClean="0"/>
              <a:t>2017 </a:t>
            </a:r>
            <a:r>
              <a:rPr lang="en-CA" b="1" dirty="0" smtClean="0"/>
              <a:t>Balance Sheet</a:t>
            </a:r>
            <a:endParaRPr lang="en-US" b="1" dirty="0"/>
          </a:p>
        </p:txBody>
      </p:sp>
      <p:graphicFrame>
        <p:nvGraphicFramePr>
          <p:cNvPr id="7242" name="Group 7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606323780"/>
              </p:ext>
            </p:extLst>
          </p:nvPr>
        </p:nvGraphicFramePr>
        <p:xfrm>
          <a:off x="539552" y="1988840"/>
          <a:ext cx="7416824" cy="1828800"/>
        </p:xfrm>
        <a:graphic>
          <a:graphicData uri="http://schemas.openxmlformats.org/drawingml/2006/table">
            <a:tbl>
              <a:tblPr/>
              <a:tblGrid>
                <a:gridCol w="3708412"/>
                <a:gridCol w="3708412"/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Euros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/>
                    </a:solidFill>
                  </a:tcPr>
                </a:tc>
              </a:tr>
              <a:tr h="311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Income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308 685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Expenditures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355 514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Net :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 -46 829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683568" y="5589240"/>
            <a:ext cx="22493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(From final 2017 audit)</a:t>
            </a:r>
            <a:endParaRPr lang="en-CA" dirty="0"/>
          </a:p>
        </p:txBody>
      </p:sp>
      <p:graphicFrame>
        <p:nvGraphicFramePr>
          <p:cNvPr id="6" name="Group 7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74975221"/>
              </p:ext>
            </p:extLst>
          </p:nvPr>
        </p:nvGraphicFramePr>
        <p:xfrm>
          <a:off x="525940" y="4417432"/>
          <a:ext cx="7416824" cy="457200"/>
        </p:xfrm>
        <a:graphic>
          <a:graphicData uri="http://schemas.openxmlformats.org/drawingml/2006/table">
            <a:tbl>
              <a:tblPr/>
              <a:tblGrid>
                <a:gridCol w="3708412"/>
                <a:gridCol w="3708412"/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Assets </a:t>
                      </a:r>
                      <a:r>
                        <a:rPr kumimoji="0" lang="en-CA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(Dec 31, 2017)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297 003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/>
                    </a:solidFill>
                  </a:tcPr>
                </a:tc>
              </a:tr>
            </a:tbl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Nov., 2018; </a:t>
            </a:r>
            <a:r>
              <a:rPr lang="en-US" dirty="0" err="1" smtClean="0"/>
              <a:t>Gabarone</a:t>
            </a:r>
            <a:r>
              <a:rPr lang="en-US" dirty="0" smtClean="0"/>
              <a:t> </a:t>
            </a:r>
            <a:r>
              <a:rPr lang="en-US" dirty="0" smtClean="0"/>
              <a:t>v.4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dirty="0" smtClean="0"/>
              <a:t>CODATA 2018 General Assembly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845C5-B33B-4848-895B-1B0D1D0C24B9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386608" cy="280119"/>
          </a:xfrm>
        </p:spPr>
        <p:txBody>
          <a:bodyPr/>
          <a:lstStyle/>
          <a:p>
            <a:r>
              <a:rPr lang="en-US" dirty="0" smtClean="0"/>
              <a:t>Nov</a:t>
            </a:r>
            <a:r>
              <a:rPr lang="en-US" dirty="0"/>
              <a:t>., </a:t>
            </a:r>
            <a:r>
              <a:rPr lang="en-US" dirty="0" smtClean="0"/>
              <a:t>2018; </a:t>
            </a:r>
            <a:r>
              <a:rPr lang="en-US" dirty="0" err="1"/>
              <a:t>Gabarone</a:t>
            </a:r>
            <a:r>
              <a:rPr lang="en-US" dirty="0"/>
              <a:t> </a:t>
            </a:r>
            <a:r>
              <a:rPr lang="en-US" dirty="0" smtClean="0"/>
              <a:t>v.4</a:t>
            </a:r>
            <a:endParaRPr lang="en-US" dirty="0"/>
          </a:p>
        </p:txBody>
      </p:sp>
      <p:sp>
        <p:nvSpPr>
          <p:cNvPr id="4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dirty="0" smtClean="0"/>
              <a:t>CODATA 2018 General Assembly</a:t>
            </a:r>
            <a:endParaRPr lang="en-US" dirty="0"/>
          </a:p>
        </p:txBody>
      </p:sp>
      <p:sp>
        <p:nvSpPr>
          <p:cNvPr id="7244" name="Rectangle 76"/>
          <p:cNvSpPr>
            <a:spLocks noChangeArrowheads="1"/>
          </p:cNvSpPr>
          <p:nvPr/>
        </p:nvSpPr>
        <p:spPr bwMode="auto">
          <a:xfrm>
            <a:off x="1331913" y="549275"/>
            <a:ext cx="6408737" cy="863600"/>
          </a:xfrm>
          <a:prstGeom prst="rect">
            <a:avLst/>
          </a:prstGeom>
          <a:solidFill>
            <a:schemeClr val="accent5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CA" b="1" dirty="0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258888" y="549275"/>
            <a:ext cx="6624637" cy="796925"/>
          </a:xfrm>
        </p:spPr>
        <p:txBody>
          <a:bodyPr/>
          <a:lstStyle/>
          <a:p>
            <a:r>
              <a:rPr lang="en-CA" b="1" dirty="0" smtClean="0"/>
              <a:t>2017 Assets</a:t>
            </a:r>
            <a:endParaRPr lang="en-US" b="1" dirty="0"/>
          </a:p>
        </p:txBody>
      </p:sp>
      <p:graphicFrame>
        <p:nvGraphicFramePr>
          <p:cNvPr id="7242" name="Group 7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870752370"/>
              </p:ext>
            </p:extLst>
          </p:nvPr>
        </p:nvGraphicFramePr>
        <p:xfrm>
          <a:off x="971600" y="1916832"/>
          <a:ext cx="7418388" cy="4236720"/>
        </p:xfrm>
        <a:graphic>
          <a:graphicData uri="http://schemas.openxmlformats.org/drawingml/2006/table">
            <a:tbl>
              <a:tblPr/>
              <a:tblGrid>
                <a:gridCol w="2736106"/>
                <a:gridCol w="2210544"/>
                <a:gridCol w="2471738"/>
              </a:tblGrid>
              <a:tr h="16916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Dec 31, 2016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Dec. 31, 2017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11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Assets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(Euros)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(Euros)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/>
                    </a:solidFill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Cash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157 481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135 454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/>
                    </a:solidFill>
                  </a:tcPr>
                </a:tc>
              </a:tr>
              <a:tr h="311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Short term investment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79 865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73 345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/>
                    </a:solidFill>
                  </a:tcPr>
                </a:tc>
              </a:tr>
              <a:tr h="311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Dues receivable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57 016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65 385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/>
                    </a:solidFill>
                  </a:tcPr>
                </a:tc>
              </a:tr>
              <a:tr h="311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Interest,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misc.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47 992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20 819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/>
                    </a:solidFill>
                  </a:tcPr>
                </a:tc>
              </a:tr>
              <a:tr h="311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Total Assets: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342 354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297 003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/>
                    </a:solidFill>
                  </a:tcPr>
                </a:tc>
              </a:tr>
              <a:tr h="311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Liabilities: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/>
                    </a:solidFill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Accounts payable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41 031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42 509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/>
                    </a:solidFill>
                  </a:tcPr>
                </a:tc>
              </a:tr>
              <a:tr h="311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Net Assets: 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301 323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254 494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/>
                    </a:solidFill>
                  </a:tcPr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845C5-B33B-4848-895B-1B0D1D0C24B9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627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1763713" y="260350"/>
            <a:ext cx="5905500" cy="1143000"/>
          </a:xfrm>
          <a:solidFill>
            <a:schemeClr val="accent5"/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b="1" dirty="0"/>
              <a:t>Reserve Fund </a:t>
            </a:r>
            <a:endParaRPr lang="en-US" sz="4000" b="1" i="1" dirty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700808"/>
            <a:ext cx="8229600" cy="4176464"/>
          </a:xfrm>
        </p:spPr>
        <p:txBody>
          <a:bodyPr/>
          <a:lstStyle/>
          <a:p>
            <a:pPr marL="0" indent="0">
              <a:buNone/>
            </a:pPr>
            <a:endParaRPr lang="en-CA" sz="1600" dirty="0" smtClean="0"/>
          </a:p>
          <a:p>
            <a:r>
              <a:rPr lang="en-CA" sz="2400" dirty="0" smtClean="0"/>
              <a:t>A reserve </a:t>
            </a:r>
            <a:r>
              <a:rPr lang="en-CA" sz="2400" dirty="0"/>
              <a:t>of </a:t>
            </a:r>
            <a:r>
              <a:rPr lang="en-CA" sz="2400" b="1" dirty="0" smtClean="0"/>
              <a:t>US$100,000</a:t>
            </a:r>
            <a:r>
              <a:rPr lang="en-CA" sz="2400" dirty="0" smtClean="0"/>
              <a:t> </a:t>
            </a:r>
            <a:r>
              <a:rPr lang="en-CA" sz="2400" dirty="0" smtClean="0"/>
              <a:t>was established 2013 </a:t>
            </a:r>
            <a:r>
              <a:rPr lang="en-CA" sz="2400" dirty="0" smtClean="0"/>
              <a:t>in the </a:t>
            </a:r>
            <a:r>
              <a:rPr lang="en-CA" sz="2400" dirty="0" smtClean="0"/>
              <a:t>form of a term </a:t>
            </a:r>
            <a:r>
              <a:rPr lang="en-CA" sz="2400" dirty="0" smtClean="0"/>
              <a:t>deposit in a Canadian bank.</a:t>
            </a:r>
            <a:endParaRPr lang="en-CA" sz="2400" dirty="0" smtClean="0"/>
          </a:p>
          <a:p>
            <a:pPr marL="0" indent="0">
              <a:buNone/>
            </a:pPr>
            <a:r>
              <a:rPr lang="en-CA" sz="1000" dirty="0" smtClean="0"/>
              <a:t> </a:t>
            </a:r>
          </a:p>
          <a:p>
            <a:r>
              <a:rPr lang="en-CA" sz="2400" dirty="0" smtClean="0"/>
              <a:t>The </a:t>
            </a:r>
            <a:r>
              <a:rPr lang="en-CA" sz="2400" dirty="0" smtClean="0"/>
              <a:t>2-year term </a:t>
            </a:r>
            <a:r>
              <a:rPr lang="en-CA" sz="2400" dirty="0"/>
              <a:t>matured April 12, </a:t>
            </a:r>
            <a:r>
              <a:rPr lang="en-CA" sz="2400" dirty="0" smtClean="0"/>
              <a:t>2018 with a value of </a:t>
            </a:r>
            <a:r>
              <a:rPr lang="en-CA" sz="2400" b="1" dirty="0" smtClean="0"/>
              <a:t>C$115 818  </a:t>
            </a:r>
            <a:r>
              <a:rPr lang="en-CA" sz="2400" dirty="0" smtClean="0"/>
              <a:t>( ~77K Euro)</a:t>
            </a:r>
          </a:p>
          <a:p>
            <a:endParaRPr lang="en-CA" sz="1200" dirty="0"/>
          </a:p>
          <a:p>
            <a:r>
              <a:rPr lang="en-CA" sz="2400" dirty="0" smtClean="0"/>
              <a:t>To address the risk of possible 2018  cash flow issues, </a:t>
            </a:r>
            <a:r>
              <a:rPr lang="en-CA" sz="2400" dirty="0" smtClean="0"/>
              <a:t>in April 2018 the </a:t>
            </a:r>
            <a:r>
              <a:rPr lang="en-CA" sz="2400" dirty="0"/>
              <a:t>EC </a:t>
            </a:r>
            <a:r>
              <a:rPr lang="en-CA" sz="2400" dirty="0" smtClean="0"/>
              <a:t>withdrew half of the reserve and reinvested the remaining </a:t>
            </a:r>
            <a:r>
              <a:rPr lang="en-CA" sz="2400" b="1" dirty="0" smtClean="0"/>
              <a:t>C$57000 </a:t>
            </a:r>
            <a:r>
              <a:rPr lang="en-CA" sz="2400" dirty="0" smtClean="0"/>
              <a:t>.</a:t>
            </a:r>
          </a:p>
          <a:p>
            <a:pPr marL="0" indent="0">
              <a:buNone/>
            </a:pPr>
            <a:endParaRPr lang="en-CA" sz="1800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Nov., 2018; </a:t>
            </a:r>
            <a:r>
              <a:rPr lang="en-US" dirty="0" err="1"/>
              <a:t>Gabarone</a:t>
            </a:r>
            <a:r>
              <a:rPr lang="en-US" dirty="0"/>
              <a:t> </a:t>
            </a:r>
            <a:r>
              <a:rPr lang="en-US" dirty="0" smtClean="0"/>
              <a:t>v.4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dirty="0" smtClean="0"/>
              <a:t>CODATA 2018 General Assembly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AD7F5-5D27-41B9-94B4-38BB5803F881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95536" y="6525344"/>
            <a:ext cx="2133600" cy="476250"/>
          </a:xfrm>
        </p:spPr>
        <p:txBody>
          <a:bodyPr/>
          <a:lstStyle/>
          <a:p>
            <a:r>
              <a:rPr lang="en-US" dirty="0"/>
              <a:t>Nov., 2018; </a:t>
            </a:r>
            <a:r>
              <a:rPr lang="en-US" dirty="0" err="1"/>
              <a:t>Gabarone</a:t>
            </a:r>
            <a:r>
              <a:rPr lang="en-US" dirty="0"/>
              <a:t> </a:t>
            </a:r>
            <a:r>
              <a:rPr lang="en-US" dirty="0" smtClean="0"/>
              <a:t>v.4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845C5-B33B-4848-895B-1B0D1D0C24B9}" type="slidenum">
              <a:rPr lang="en-US" smtClean="0"/>
              <a:pPr/>
              <a:t>6</a:t>
            </a:fld>
            <a:endParaRPr lang="en-US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17498135"/>
              </p:ext>
            </p:extLst>
          </p:nvPr>
        </p:nvGraphicFramePr>
        <p:xfrm>
          <a:off x="1547664" y="188640"/>
          <a:ext cx="6480001" cy="63862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2" name="Worksheet" r:id="rId3" imgW="4676838" imgH="4609992" progId="Excel.Sheet.12">
                  <p:embed/>
                </p:oleObj>
              </mc:Choice>
              <mc:Fallback>
                <p:oleObj name="Worksheet" r:id="rId3" imgW="4676838" imgH="4609992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47664" y="188640"/>
                        <a:ext cx="6480001" cy="638629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07592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2339975" y="404813"/>
            <a:ext cx="4464050" cy="936625"/>
          </a:xfrm>
          <a:prstGeom prst="rect">
            <a:avLst/>
          </a:prstGeom>
          <a:solidFill>
            <a:schemeClr val="accent5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CA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/>
              <a:t>Dues </a:t>
            </a:r>
            <a:r>
              <a:rPr lang="en-CA" b="1" dirty="0" smtClean="0"/>
              <a:t>2016-2018</a:t>
            </a:r>
            <a:endParaRPr lang="en-US" b="1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568" y="1916832"/>
            <a:ext cx="7560840" cy="3960440"/>
          </a:xfrm>
        </p:spPr>
        <p:txBody>
          <a:bodyPr/>
          <a:lstStyle/>
          <a:p>
            <a:r>
              <a:rPr lang="en-CA" sz="2800" u="sng" dirty="0" smtClean="0"/>
              <a:t>2016</a:t>
            </a:r>
          </a:p>
          <a:p>
            <a:pPr marL="457200" lvl="1" indent="0">
              <a:buNone/>
            </a:pPr>
            <a:r>
              <a:rPr lang="en-CA" sz="2000" dirty="0"/>
              <a:t>D</a:t>
            </a:r>
            <a:r>
              <a:rPr lang="en-CA" sz="2000" dirty="0" smtClean="0"/>
              <a:t>ues invoiced:  ……….  </a:t>
            </a:r>
            <a:r>
              <a:rPr lang="en-CA" sz="2000" b="1" dirty="0" smtClean="0"/>
              <a:t>220 686 Euros</a:t>
            </a:r>
          </a:p>
          <a:p>
            <a:pPr marL="457200" lvl="1" indent="0">
              <a:buNone/>
            </a:pPr>
            <a:r>
              <a:rPr lang="en-CA" sz="2000" dirty="0"/>
              <a:t>D</a:t>
            </a:r>
            <a:r>
              <a:rPr lang="en-CA" sz="2000" dirty="0" smtClean="0"/>
              <a:t>ues </a:t>
            </a:r>
            <a:r>
              <a:rPr lang="en-CA" sz="2000" dirty="0"/>
              <a:t>received:  </a:t>
            </a:r>
            <a:r>
              <a:rPr lang="en-CA" sz="2000" dirty="0" smtClean="0"/>
              <a:t>……….  </a:t>
            </a:r>
            <a:r>
              <a:rPr lang="en-CA" sz="2000" b="1" dirty="0" smtClean="0"/>
              <a:t>219 460  Euros  </a:t>
            </a:r>
            <a:endParaRPr lang="en-CA" sz="2000" i="1" dirty="0" smtClean="0"/>
          </a:p>
          <a:p>
            <a:r>
              <a:rPr lang="en-CA" sz="2800" u="sng" dirty="0" smtClean="0"/>
              <a:t>2017</a:t>
            </a:r>
            <a:endParaRPr lang="en-CA" sz="2800" u="sng" dirty="0"/>
          </a:p>
          <a:p>
            <a:pPr marL="457200" lvl="1" indent="0">
              <a:buNone/>
            </a:pPr>
            <a:r>
              <a:rPr lang="en-CA" sz="2000" dirty="0"/>
              <a:t>D</a:t>
            </a:r>
            <a:r>
              <a:rPr lang="en-CA" sz="2000" dirty="0" smtClean="0"/>
              <a:t>ues invoiced: ……….</a:t>
            </a:r>
            <a:r>
              <a:rPr lang="en-CA" sz="2000" dirty="0"/>
              <a:t> </a:t>
            </a:r>
            <a:r>
              <a:rPr lang="en-CA" sz="2000" dirty="0" smtClean="0"/>
              <a:t>. </a:t>
            </a:r>
            <a:r>
              <a:rPr lang="en-CA" sz="2000" b="1" dirty="0" smtClean="0"/>
              <a:t>210 327 Euros</a:t>
            </a:r>
            <a:endParaRPr lang="en-CA" sz="2000" b="1" dirty="0"/>
          </a:p>
          <a:p>
            <a:pPr marL="457200" lvl="1" indent="0">
              <a:buNone/>
            </a:pPr>
            <a:r>
              <a:rPr lang="en-CA" sz="2000" dirty="0"/>
              <a:t>D</a:t>
            </a:r>
            <a:r>
              <a:rPr lang="en-CA" sz="2000" dirty="0" smtClean="0"/>
              <a:t>ues received to date:.. </a:t>
            </a:r>
            <a:r>
              <a:rPr lang="en-CA" sz="2000" b="1" dirty="0" smtClean="0"/>
              <a:t>198 801  Euros  </a:t>
            </a:r>
            <a:endParaRPr lang="en-CA" sz="2000" i="1" dirty="0" smtClean="0"/>
          </a:p>
          <a:p>
            <a:r>
              <a:rPr lang="en-CA" sz="2800" u="sng" dirty="0" smtClean="0"/>
              <a:t>2018</a:t>
            </a:r>
            <a:endParaRPr lang="en-CA" sz="2800" u="sng" dirty="0"/>
          </a:p>
          <a:p>
            <a:pPr marL="457200" lvl="1" indent="0">
              <a:buNone/>
            </a:pPr>
            <a:r>
              <a:rPr lang="en-CA" sz="2000" dirty="0"/>
              <a:t>D</a:t>
            </a:r>
            <a:r>
              <a:rPr lang="en-CA" sz="2000" dirty="0" smtClean="0"/>
              <a:t>ues invoiced: ...........</a:t>
            </a:r>
            <a:r>
              <a:rPr lang="en-CA" sz="2000" dirty="0"/>
              <a:t> </a:t>
            </a:r>
            <a:r>
              <a:rPr lang="en-CA" sz="2000" dirty="0" smtClean="0"/>
              <a:t>.  </a:t>
            </a:r>
            <a:r>
              <a:rPr lang="en-CA" sz="2000" b="1" dirty="0" smtClean="0"/>
              <a:t>223 657  Euros  </a:t>
            </a:r>
            <a:endParaRPr lang="en-CA" sz="2000" i="1" dirty="0"/>
          </a:p>
          <a:p>
            <a:pPr lvl="1"/>
            <a:endParaRPr lang="en-CA" sz="2000" b="1" dirty="0"/>
          </a:p>
          <a:p>
            <a:pPr lvl="1"/>
            <a:endParaRPr lang="en-CA" u="sng" dirty="0" smtClean="0"/>
          </a:p>
          <a:p>
            <a:pPr marL="457200" lvl="1" indent="0">
              <a:buNone/>
            </a:pPr>
            <a:endParaRPr lang="en-CA" b="1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Nov., 2018; </a:t>
            </a:r>
            <a:r>
              <a:rPr lang="en-US" dirty="0" err="1"/>
              <a:t>Gabarone</a:t>
            </a:r>
            <a:r>
              <a:rPr lang="en-US" dirty="0"/>
              <a:t> </a:t>
            </a:r>
            <a:r>
              <a:rPr lang="en-US" dirty="0" smtClean="0"/>
              <a:t>v.4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dirty="0" smtClean="0"/>
              <a:t>CODATA 2018 General Assembly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AD7F5-5D27-41B9-94B4-38BB5803F881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AD7F5-5D27-41B9-94B4-38BB5803F881}" type="slidenum">
              <a:rPr lang="en-US" smtClean="0"/>
              <a:pPr/>
              <a:t>8</a:t>
            </a:fld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8906770"/>
              </p:ext>
            </p:extLst>
          </p:nvPr>
        </p:nvGraphicFramePr>
        <p:xfrm>
          <a:off x="1384923" y="0"/>
          <a:ext cx="7307925" cy="68162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30853"/>
                <a:gridCol w="1493606"/>
                <a:gridCol w="1527003"/>
                <a:gridCol w="1656463"/>
              </a:tblGrid>
              <a:tr h="397850">
                <a:tc gridSpan="4">
                  <a:txBody>
                    <a:bodyPr/>
                    <a:lstStyle/>
                    <a:p>
                      <a:r>
                        <a:rPr lang="en-CA" sz="2000" dirty="0" smtClean="0">
                          <a:solidFill>
                            <a:schemeClr val="tx1"/>
                          </a:solidFill>
                        </a:rPr>
                        <a:t>2017   Member</a:t>
                      </a:r>
                      <a:r>
                        <a:rPr lang="en-CA" sz="2000" baseline="0" dirty="0" smtClean="0">
                          <a:solidFill>
                            <a:schemeClr val="tx1"/>
                          </a:solidFill>
                        </a:rPr>
                        <a:t>    Contributions</a:t>
                      </a:r>
                      <a:endParaRPr lang="en-CA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</a:tr>
              <a:tr h="288032">
                <a:tc>
                  <a:txBody>
                    <a:bodyPr/>
                    <a:lstStyle/>
                    <a:p>
                      <a:endParaRPr lang="en-CA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600" b="1" dirty="0" smtClean="0"/>
                        <a:t>2017</a:t>
                      </a:r>
                      <a:endParaRPr lang="en-CA" sz="1600" b="1" dirty="0"/>
                    </a:p>
                  </a:txBody>
                  <a:tcP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sz="1600" b="1" dirty="0" smtClean="0"/>
                        <a:t>2016</a:t>
                      </a:r>
                      <a:endParaRPr lang="en-C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600" b="1" dirty="0" smtClean="0"/>
                        <a:t>2015</a:t>
                      </a:r>
                      <a:endParaRPr lang="en-CA" sz="1600" b="1" dirty="0"/>
                    </a:p>
                  </a:txBody>
                  <a:tcPr/>
                </a:tc>
              </a:tr>
              <a:tr h="346258">
                <a:tc>
                  <a:txBody>
                    <a:bodyPr/>
                    <a:lstStyle/>
                    <a:p>
                      <a:r>
                        <a:rPr lang="en-CA" sz="1200" b="1" dirty="0" smtClean="0"/>
                        <a:t>Australia</a:t>
                      </a:r>
                      <a:endParaRPr lang="en-CA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7 314</a:t>
                      </a:r>
                      <a:endParaRPr lang="en-CA" sz="1600" dirty="0"/>
                    </a:p>
                  </a:txBody>
                  <a:tcP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sz="1200" dirty="0" smtClean="0"/>
                        <a:t>7 300</a:t>
                      </a:r>
                      <a:endParaRPr lang="en-C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dirty="0" smtClean="0"/>
                        <a:t>7 180</a:t>
                      </a:r>
                      <a:endParaRPr lang="en-CA" sz="1200" dirty="0"/>
                    </a:p>
                  </a:txBody>
                  <a:tcPr/>
                </a:tc>
              </a:tr>
              <a:tr h="288032">
                <a:tc>
                  <a:txBody>
                    <a:bodyPr/>
                    <a:lstStyle/>
                    <a:p>
                      <a:r>
                        <a:rPr lang="en-CA" sz="1200" b="1" dirty="0" smtClean="0"/>
                        <a:t>Canada</a:t>
                      </a:r>
                      <a:endParaRPr lang="en-CA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10 478</a:t>
                      </a:r>
                      <a:endParaRPr lang="en-CA" sz="1600" dirty="0"/>
                    </a:p>
                  </a:txBody>
                  <a:tcP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sz="1200" dirty="0" smtClean="0"/>
                        <a:t>10 457</a:t>
                      </a:r>
                      <a:endParaRPr lang="en-C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dirty="0" smtClean="0"/>
                        <a:t>10 292</a:t>
                      </a:r>
                      <a:endParaRPr lang="en-CA" sz="1200" dirty="0"/>
                    </a:p>
                  </a:txBody>
                  <a:tcPr/>
                </a:tc>
              </a:tr>
              <a:tr h="312792">
                <a:tc>
                  <a:txBody>
                    <a:bodyPr/>
                    <a:lstStyle/>
                    <a:p>
                      <a:r>
                        <a:rPr lang="en-CA" sz="1200" b="1" dirty="0" smtClean="0"/>
                        <a:t>China (Beijing)</a:t>
                      </a:r>
                      <a:endParaRPr lang="en-CA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36 201</a:t>
                      </a:r>
                      <a:endParaRPr lang="en-CA" sz="1600" dirty="0"/>
                    </a:p>
                  </a:txBody>
                  <a:tcP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sz="1200" dirty="0" smtClean="0"/>
                        <a:t>38 318</a:t>
                      </a:r>
                      <a:endParaRPr lang="en-C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dirty="0" smtClean="0"/>
                        <a:t>24 552</a:t>
                      </a:r>
                      <a:endParaRPr lang="en-CA" sz="1200" dirty="0"/>
                    </a:p>
                  </a:txBody>
                  <a:tcPr/>
                </a:tc>
              </a:tr>
              <a:tr h="337552">
                <a:tc>
                  <a:txBody>
                    <a:bodyPr/>
                    <a:lstStyle/>
                    <a:p>
                      <a:r>
                        <a:rPr lang="en-CA" sz="1200" b="1" dirty="0" smtClean="0"/>
                        <a:t>China (Taipei)</a:t>
                      </a:r>
                      <a:endParaRPr lang="en-CA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6 732</a:t>
                      </a:r>
                      <a:endParaRPr lang="en-CA" sz="1600" dirty="0"/>
                    </a:p>
                  </a:txBody>
                  <a:tcP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sz="1200" dirty="0" smtClean="0"/>
                        <a:t>6 719</a:t>
                      </a:r>
                      <a:endParaRPr lang="en-C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dirty="0" smtClean="0"/>
                        <a:t>6 613</a:t>
                      </a:r>
                      <a:endParaRPr lang="en-CA" sz="1200" dirty="0"/>
                    </a:p>
                  </a:txBody>
                  <a:tcPr/>
                </a:tc>
              </a:tr>
              <a:tr h="312577">
                <a:tc>
                  <a:txBody>
                    <a:bodyPr/>
                    <a:lstStyle/>
                    <a:p>
                      <a:r>
                        <a:rPr lang="en-CA" sz="1200" b="1" dirty="0" smtClean="0"/>
                        <a:t>Finland</a:t>
                      </a:r>
                      <a:endParaRPr lang="en-CA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2 096</a:t>
                      </a:r>
                      <a:endParaRPr lang="en-CA" sz="1600" dirty="0"/>
                    </a:p>
                  </a:txBody>
                  <a:tcP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sz="1200" dirty="0" smtClean="0"/>
                        <a:t>2 091</a:t>
                      </a:r>
                      <a:endParaRPr lang="en-C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dirty="0" smtClean="0"/>
                        <a:t>2 058</a:t>
                      </a:r>
                      <a:endParaRPr lang="en-CA" sz="1200" dirty="0"/>
                    </a:p>
                  </a:txBody>
                  <a:tcPr/>
                </a:tc>
              </a:tr>
              <a:tr h="337337">
                <a:tc>
                  <a:txBody>
                    <a:bodyPr/>
                    <a:lstStyle/>
                    <a:p>
                      <a:r>
                        <a:rPr lang="en-CA" sz="1200" b="1" dirty="0" smtClean="0"/>
                        <a:t>India</a:t>
                      </a:r>
                      <a:endParaRPr lang="en-CA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8 397</a:t>
                      </a:r>
                      <a:endParaRPr lang="en-CA" sz="1600" dirty="0"/>
                    </a:p>
                  </a:txBody>
                  <a:tcP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sz="1200" dirty="0" smtClean="0"/>
                        <a:t>8</a:t>
                      </a:r>
                      <a:r>
                        <a:rPr lang="en-CA" sz="1200" baseline="0" dirty="0" smtClean="0"/>
                        <a:t> 892</a:t>
                      </a:r>
                      <a:endParaRPr lang="en-C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dirty="0" smtClean="0"/>
                        <a:t>7 418</a:t>
                      </a:r>
                      <a:endParaRPr lang="en-CA" sz="1200" dirty="0"/>
                    </a:p>
                  </a:txBody>
                  <a:tcPr/>
                </a:tc>
              </a:tr>
              <a:tr h="288032">
                <a:tc>
                  <a:txBody>
                    <a:bodyPr/>
                    <a:lstStyle/>
                    <a:p>
                      <a:r>
                        <a:rPr lang="en-CA" sz="1200" b="1" dirty="0" smtClean="0"/>
                        <a:t>Israel</a:t>
                      </a:r>
                      <a:endParaRPr lang="en-CA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2 414</a:t>
                      </a:r>
                      <a:endParaRPr lang="en-CA" sz="1600" dirty="0"/>
                    </a:p>
                  </a:txBody>
                  <a:tcP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sz="1200" dirty="0" smtClean="0"/>
                        <a:t>2 555</a:t>
                      </a:r>
                      <a:endParaRPr lang="en-C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dirty="0" smtClean="0"/>
                        <a:t>2 396</a:t>
                      </a:r>
                      <a:endParaRPr lang="en-CA" sz="1200" dirty="0"/>
                    </a:p>
                  </a:txBody>
                  <a:tcPr/>
                </a:tc>
              </a:tr>
              <a:tr h="312792">
                <a:tc>
                  <a:txBody>
                    <a:bodyPr/>
                    <a:lstStyle/>
                    <a:p>
                      <a:r>
                        <a:rPr lang="en-CA" sz="1200" b="1" dirty="0" smtClean="0"/>
                        <a:t>Japan</a:t>
                      </a:r>
                      <a:endParaRPr lang="en-CA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31 373</a:t>
                      </a:r>
                      <a:endParaRPr lang="en-CA" sz="1600" dirty="0"/>
                    </a:p>
                  </a:txBody>
                  <a:tcP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sz="1200" dirty="0" smtClean="0"/>
                        <a:t>31</a:t>
                      </a:r>
                      <a:r>
                        <a:rPr lang="en-CA" sz="1200" baseline="0" dirty="0" smtClean="0"/>
                        <a:t> 311</a:t>
                      </a:r>
                      <a:endParaRPr lang="en-C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dirty="0" smtClean="0"/>
                        <a:t>30 818</a:t>
                      </a:r>
                      <a:endParaRPr lang="en-CA" sz="1200" dirty="0"/>
                    </a:p>
                  </a:txBody>
                  <a:tcPr/>
                </a:tc>
              </a:tr>
              <a:tr h="337552">
                <a:tc>
                  <a:txBody>
                    <a:bodyPr/>
                    <a:lstStyle/>
                    <a:p>
                      <a:r>
                        <a:rPr lang="en-CA" sz="1200" b="1" dirty="0" smtClean="0"/>
                        <a:t>Korea</a:t>
                      </a:r>
                      <a:endParaRPr lang="en-CA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7 754</a:t>
                      </a:r>
                      <a:endParaRPr lang="en-CA" sz="1600" dirty="0"/>
                    </a:p>
                  </a:txBody>
                  <a:tcP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sz="1200" dirty="0" smtClean="0"/>
                        <a:t>8 207</a:t>
                      </a:r>
                      <a:endParaRPr lang="en-C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dirty="0" smtClean="0"/>
                        <a:t>6 762</a:t>
                      </a:r>
                      <a:endParaRPr lang="en-CA" sz="1200" dirty="0"/>
                    </a:p>
                  </a:txBody>
                  <a:tcPr/>
                </a:tc>
              </a:tr>
              <a:tr h="288032">
                <a:tc>
                  <a:txBody>
                    <a:bodyPr/>
                    <a:lstStyle/>
                    <a:p>
                      <a:r>
                        <a:rPr lang="en-CA" sz="1200" b="1" dirty="0" smtClean="0"/>
                        <a:t>Kenya</a:t>
                      </a:r>
                      <a:endParaRPr lang="en-CA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1 256</a:t>
                      </a:r>
                      <a:endParaRPr lang="en-CA" sz="1600" dirty="0"/>
                    </a:p>
                  </a:txBody>
                  <a:tcP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sz="1200" dirty="0" smtClean="0"/>
                        <a:t>1 235</a:t>
                      </a:r>
                      <a:endParaRPr lang="en-C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dirty="0" smtClean="0"/>
                        <a:t>-</a:t>
                      </a:r>
                      <a:endParaRPr lang="en-CA" sz="1200" dirty="0"/>
                    </a:p>
                  </a:txBody>
                  <a:tcPr/>
                </a:tc>
              </a:tr>
              <a:tr h="240784">
                <a:tc>
                  <a:txBody>
                    <a:bodyPr/>
                    <a:lstStyle/>
                    <a:p>
                      <a:r>
                        <a:rPr lang="en-CA" sz="1200" b="1" dirty="0" smtClean="0"/>
                        <a:t>Mongolia</a:t>
                      </a:r>
                      <a:endParaRPr lang="en-CA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1 038</a:t>
                      </a:r>
                      <a:endParaRPr lang="en-CA" sz="1600" dirty="0"/>
                    </a:p>
                  </a:txBody>
                  <a:tcP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sz="1200" dirty="0" smtClean="0"/>
                        <a:t>1 036</a:t>
                      </a:r>
                      <a:endParaRPr lang="en-C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dirty="0" smtClean="0"/>
                        <a:t>- </a:t>
                      </a:r>
                      <a:endParaRPr lang="en-CA" sz="1200" dirty="0"/>
                    </a:p>
                  </a:txBody>
                  <a:tcPr/>
                </a:tc>
              </a:tr>
              <a:tr h="265544">
                <a:tc>
                  <a:txBody>
                    <a:bodyPr/>
                    <a:lstStyle/>
                    <a:p>
                      <a:r>
                        <a:rPr lang="en-CA" sz="1200" b="1" dirty="0" smtClean="0"/>
                        <a:t>Netherland</a:t>
                      </a:r>
                      <a:endParaRPr lang="en-CA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6 287</a:t>
                      </a:r>
                      <a:endParaRPr lang="en-CA" sz="1600" dirty="0"/>
                    </a:p>
                  </a:txBody>
                  <a:tcP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sz="1200" dirty="0" smtClean="0"/>
                        <a:t>6 274</a:t>
                      </a:r>
                      <a:endParaRPr lang="en-C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dirty="0" smtClean="0"/>
                        <a:t>6 175</a:t>
                      </a:r>
                      <a:endParaRPr lang="en-CA" sz="1200" dirty="0"/>
                    </a:p>
                  </a:txBody>
                  <a:tcPr/>
                </a:tc>
              </a:tr>
              <a:tr h="218296">
                <a:tc>
                  <a:txBody>
                    <a:bodyPr/>
                    <a:lstStyle/>
                    <a:p>
                      <a:r>
                        <a:rPr lang="en-CA" sz="1200" b="1" dirty="0" smtClean="0"/>
                        <a:t>Russia</a:t>
                      </a:r>
                      <a:endParaRPr lang="en-CA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10 441</a:t>
                      </a:r>
                      <a:endParaRPr lang="en-CA" sz="1600" dirty="0"/>
                    </a:p>
                  </a:txBody>
                  <a:tcP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sz="1200" dirty="0" smtClean="0"/>
                        <a:t>10 442</a:t>
                      </a:r>
                      <a:endParaRPr lang="en-C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dirty="0" smtClean="0"/>
                        <a:t>10 196</a:t>
                      </a:r>
                      <a:endParaRPr lang="en-CA" sz="1200" dirty="0"/>
                    </a:p>
                  </a:txBody>
                  <a:tcPr/>
                </a:tc>
              </a:tr>
              <a:tr h="243056">
                <a:tc>
                  <a:txBody>
                    <a:bodyPr/>
                    <a:lstStyle/>
                    <a:p>
                      <a:r>
                        <a:rPr lang="en-CA" sz="1200" b="1" dirty="0" smtClean="0"/>
                        <a:t>South Africa</a:t>
                      </a:r>
                      <a:endParaRPr lang="en-CA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2 683</a:t>
                      </a:r>
                      <a:endParaRPr lang="en-CA" sz="1600" dirty="0"/>
                    </a:p>
                  </a:txBody>
                  <a:tcP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sz="1200" dirty="0" smtClean="0"/>
                        <a:t>3 276</a:t>
                      </a:r>
                      <a:endParaRPr lang="en-C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dirty="0" smtClean="0"/>
                        <a:t>2 640</a:t>
                      </a:r>
                      <a:endParaRPr lang="en-CA" sz="1200" dirty="0"/>
                    </a:p>
                  </a:txBody>
                  <a:tcPr/>
                </a:tc>
              </a:tr>
              <a:tr h="195808">
                <a:tc>
                  <a:txBody>
                    <a:bodyPr/>
                    <a:lstStyle/>
                    <a:p>
                      <a:r>
                        <a:rPr lang="en-CA" sz="1200" b="1" dirty="0" smtClean="0"/>
                        <a:t>Ukraine</a:t>
                      </a:r>
                      <a:endParaRPr lang="en-CA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1 048</a:t>
                      </a:r>
                      <a:endParaRPr lang="en-CA" sz="1600" dirty="0"/>
                    </a:p>
                  </a:txBody>
                  <a:tcP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sz="1200" dirty="0" smtClean="0"/>
                        <a:t>1 046</a:t>
                      </a:r>
                      <a:endParaRPr lang="en-C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dirty="0" smtClean="0"/>
                        <a:t>1 029</a:t>
                      </a:r>
                      <a:endParaRPr lang="en-CA" sz="1200" dirty="0"/>
                    </a:p>
                  </a:txBody>
                  <a:tcPr/>
                </a:tc>
              </a:tr>
              <a:tr h="292576">
                <a:tc>
                  <a:txBody>
                    <a:bodyPr/>
                    <a:lstStyle/>
                    <a:p>
                      <a:r>
                        <a:rPr lang="en-CA" sz="1200" b="1" dirty="0" smtClean="0"/>
                        <a:t>United Kingdom</a:t>
                      </a:r>
                      <a:endParaRPr lang="en-CA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20 956</a:t>
                      </a:r>
                      <a:endParaRPr lang="en-CA" sz="1600" dirty="0"/>
                    </a:p>
                  </a:txBody>
                  <a:tcP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sz="1200" dirty="0" smtClean="0"/>
                        <a:t>27 776</a:t>
                      </a:r>
                      <a:endParaRPr lang="en-C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dirty="0" smtClean="0"/>
                        <a:t>20 586</a:t>
                      </a:r>
                      <a:endParaRPr lang="en-CA" sz="1200" dirty="0"/>
                    </a:p>
                  </a:txBody>
                  <a:tcPr/>
                </a:tc>
              </a:tr>
              <a:tr h="173320">
                <a:tc>
                  <a:txBody>
                    <a:bodyPr/>
                    <a:lstStyle/>
                    <a:p>
                      <a:r>
                        <a:rPr lang="en-CA" sz="1200" b="1" dirty="0" smtClean="0"/>
                        <a:t>United States</a:t>
                      </a:r>
                      <a:endParaRPr lang="en-CA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53 859</a:t>
                      </a:r>
                      <a:endParaRPr lang="en-CA" sz="1600" dirty="0"/>
                    </a:p>
                  </a:txBody>
                  <a:tcP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sz="1200" dirty="0" smtClean="0"/>
                        <a:t>53 751</a:t>
                      </a:r>
                      <a:endParaRPr lang="en-C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dirty="0" smtClean="0"/>
                        <a:t>52 905</a:t>
                      </a:r>
                      <a:endParaRPr lang="en-CA" sz="1200" dirty="0"/>
                    </a:p>
                  </a:txBody>
                  <a:tcPr/>
                </a:tc>
              </a:tr>
              <a:tr h="198080">
                <a:tc>
                  <a:txBody>
                    <a:bodyPr/>
                    <a:lstStyle/>
                    <a:p>
                      <a:r>
                        <a:rPr lang="en-CA" sz="1800" b="1" dirty="0" smtClean="0"/>
                        <a:t>Total: </a:t>
                      </a:r>
                      <a:endParaRPr lang="en-CA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800" b="1" dirty="0" smtClean="0"/>
                        <a:t>210 327</a:t>
                      </a:r>
                      <a:endParaRPr lang="en-CA" sz="1800" b="1" dirty="0"/>
                    </a:p>
                  </a:txBody>
                  <a:tcP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sz="1600" b="1" dirty="0" smtClean="0"/>
                        <a:t>220 686</a:t>
                      </a:r>
                      <a:endParaRPr lang="en-C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600" b="1" dirty="0" smtClean="0"/>
                        <a:t>195 246</a:t>
                      </a:r>
                      <a:endParaRPr lang="en-CA" sz="1600" b="1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4" name="Picture 3" descr="codatalogo-ungrouped.eps"/>
          <p:cNvPicPr>
            <a:picLocks noChangeAspect="1"/>
          </p:cNvPicPr>
          <p:nvPr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0" y="0"/>
            <a:ext cx="1392955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9576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Nov., 2018; </a:t>
            </a:r>
            <a:r>
              <a:rPr lang="en-US" dirty="0" err="1"/>
              <a:t>Gabarone</a:t>
            </a:r>
            <a:r>
              <a:rPr lang="en-US" dirty="0"/>
              <a:t> </a:t>
            </a:r>
            <a:r>
              <a:rPr lang="en-US" dirty="0" smtClean="0"/>
              <a:t>v.4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dirty="0" smtClean="0"/>
              <a:t>CODATA 2018 General Assembly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845C5-B33B-4848-895B-1B0D1D0C24B9}" type="slidenum">
              <a:rPr lang="en-US" smtClean="0"/>
              <a:pPr/>
              <a:t>9</a:t>
            </a:fld>
            <a:endParaRPr lang="en-US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41250563"/>
              </p:ext>
            </p:extLst>
          </p:nvPr>
        </p:nvGraphicFramePr>
        <p:xfrm>
          <a:off x="2051720" y="476672"/>
          <a:ext cx="5616153" cy="5535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9" name="Worksheet" r:id="rId3" imgW="2867130" imgH="2952642" progId="Excel.Sheet.12">
                  <p:embed/>
                </p:oleObj>
              </mc:Choice>
              <mc:Fallback>
                <p:oleObj name="Worksheet" r:id="rId3" imgW="2867130" imgH="2952642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051720" y="476672"/>
                        <a:ext cx="5616153" cy="55356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02416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29975</TotalTime>
  <Words>663</Words>
  <Application>Microsoft Office PowerPoint</Application>
  <PresentationFormat>On-screen Show (4:3)</PresentationFormat>
  <Paragraphs>211</Paragraphs>
  <Slides>15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Default Design</vt:lpstr>
      <vt:lpstr>Worksheet</vt:lpstr>
      <vt:lpstr>Financial Report to the 2018 CODATA General Assembly </vt:lpstr>
      <vt:lpstr>2017 Audit</vt:lpstr>
      <vt:lpstr>2017 Balance Sheet</vt:lpstr>
      <vt:lpstr>2017 Assets</vt:lpstr>
      <vt:lpstr>Reserve Fund </vt:lpstr>
      <vt:lpstr>PowerPoint Presentation</vt:lpstr>
      <vt:lpstr>Dues 2016-2018</vt:lpstr>
      <vt:lpstr>PowerPoint Presentation</vt:lpstr>
      <vt:lpstr>PowerPoint Presentation</vt:lpstr>
      <vt:lpstr>PowerPoint Presentation</vt:lpstr>
      <vt:lpstr>2017 Expenditure Distribution </vt:lpstr>
      <vt:lpstr>PowerPoint Presentation</vt:lpstr>
      <vt:lpstr>Summary </vt:lpstr>
      <vt:lpstr>PowerPoint Presentation</vt:lpstr>
      <vt:lpstr>2018 Budget Distribution </vt:lpstr>
    </vt:vector>
  </TitlesOfParts>
  <Company>NRCAN-RNCAN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broome</dc:creator>
  <cp:lastModifiedBy>Windows User</cp:lastModifiedBy>
  <cp:revision>167</cp:revision>
  <cp:lastPrinted>2018-10-15T16:27:26Z</cp:lastPrinted>
  <dcterms:created xsi:type="dcterms:W3CDTF">2012-09-13T19:41:56Z</dcterms:created>
  <dcterms:modified xsi:type="dcterms:W3CDTF">2018-11-07T13:45:19Z</dcterms:modified>
</cp:coreProperties>
</file>